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89EE27E4-52EF-4082-A8B5-A1A4F2826E53}" type="datetimeFigureOut">
              <a:rPr lang="en-US" smtClean="0"/>
              <a:pPr/>
              <a:t>5/20/2010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C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16D2FEE-D997-4A79-9783-BAECE2D5365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E27E4-52EF-4082-A8B5-A1A4F2826E53}" type="datetimeFigureOut">
              <a:rPr lang="en-US" smtClean="0"/>
              <a:pPr/>
              <a:t>5/20/2010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D2FEE-D997-4A79-9783-BAECE2D5365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E27E4-52EF-4082-A8B5-A1A4F2826E53}" type="datetimeFigureOut">
              <a:rPr lang="en-US" smtClean="0"/>
              <a:pPr/>
              <a:t>5/20/2010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D2FEE-D997-4A79-9783-BAECE2D5365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89EE27E4-52EF-4082-A8B5-A1A4F2826E53}" type="datetimeFigureOut">
              <a:rPr lang="en-US" smtClean="0"/>
              <a:pPr/>
              <a:t>5/20/2010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D2FEE-D997-4A79-9783-BAECE2D5365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89EE27E4-52EF-4082-A8B5-A1A4F2826E53}" type="datetimeFigureOut">
              <a:rPr lang="en-US" smtClean="0"/>
              <a:pPr/>
              <a:t>5/20/2010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16D2FEE-D997-4A79-9783-BAECE2D5365D}" type="slidenum">
              <a:rPr lang="en-CA" smtClean="0"/>
              <a:pPr/>
              <a:t>‹#›</a:t>
            </a:fld>
            <a:endParaRPr lang="en-CA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9EE27E4-52EF-4082-A8B5-A1A4F2826E53}" type="datetimeFigureOut">
              <a:rPr lang="en-US" smtClean="0"/>
              <a:pPr/>
              <a:t>5/20/2010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16D2FEE-D997-4A79-9783-BAECE2D5365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89EE27E4-52EF-4082-A8B5-A1A4F2826E53}" type="datetimeFigureOut">
              <a:rPr lang="en-US" smtClean="0"/>
              <a:pPr/>
              <a:t>5/20/2010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16D2FEE-D997-4A79-9783-BAECE2D5365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E27E4-52EF-4082-A8B5-A1A4F2826E53}" type="datetimeFigureOut">
              <a:rPr lang="en-US" smtClean="0"/>
              <a:pPr/>
              <a:t>5/20/2010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D2FEE-D997-4A79-9783-BAECE2D5365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9EE27E4-52EF-4082-A8B5-A1A4F2826E53}" type="datetimeFigureOut">
              <a:rPr lang="en-US" smtClean="0"/>
              <a:pPr/>
              <a:t>5/20/2010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16D2FEE-D997-4A79-9783-BAECE2D5365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89EE27E4-52EF-4082-A8B5-A1A4F2826E53}" type="datetimeFigureOut">
              <a:rPr lang="en-US" smtClean="0"/>
              <a:pPr/>
              <a:t>5/20/2010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16D2FEE-D997-4A79-9783-BAECE2D5365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9EE27E4-52EF-4082-A8B5-A1A4F2826E53}" type="datetimeFigureOut">
              <a:rPr lang="en-US" smtClean="0"/>
              <a:pPr/>
              <a:t>5/20/2010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16D2FEE-D997-4A79-9783-BAECE2D5365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9EE27E4-52EF-4082-A8B5-A1A4F2826E53}" type="datetimeFigureOut">
              <a:rPr lang="en-US" smtClean="0"/>
              <a:pPr/>
              <a:t>5/20/2010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C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16D2FEE-D997-4A79-9783-BAECE2D5365D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Spicing Up Eco-Science in the Classroom!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Julia Malcolm &amp;</a:t>
            </a:r>
          </a:p>
          <a:p>
            <a:r>
              <a:rPr lang="en-CA" dirty="0" smtClean="0"/>
              <a:t>Kathleen </a:t>
            </a:r>
            <a:r>
              <a:rPr lang="en-CA" dirty="0" err="1" smtClean="0"/>
              <a:t>Duguay</a:t>
            </a:r>
            <a:endParaRPr lang="en-CA" dirty="0" smtClean="0"/>
          </a:p>
          <a:p>
            <a:r>
              <a:rPr lang="en-CA" dirty="0" err="1" smtClean="0"/>
              <a:t>Branksome</a:t>
            </a:r>
            <a:r>
              <a:rPr lang="en-CA" dirty="0" smtClean="0"/>
              <a:t> Hall, Toronto ON, Canada</a:t>
            </a:r>
            <a:endParaRPr lang="en-C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Ways that students do this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Have ‘animals’ (= students) wear a sticker or tag</a:t>
            </a:r>
          </a:p>
          <a:p>
            <a:r>
              <a:rPr lang="en-CA" dirty="0" smtClean="0"/>
              <a:t>Marker on hand</a:t>
            </a:r>
          </a:p>
          <a:p>
            <a:r>
              <a:rPr lang="en-CA" dirty="0" smtClean="0"/>
              <a:t>Safety pins</a:t>
            </a:r>
          </a:p>
          <a:p>
            <a:r>
              <a:rPr lang="en-CA" dirty="0" smtClean="0"/>
              <a:t>Elastic/ribbon in hair</a:t>
            </a:r>
            <a:endParaRPr lang="en-C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Advantages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Students are much more engaged</a:t>
            </a:r>
          </a:p>
          <a:p>
            <a:r>
              <a:rPr lang="en-CA" dirty="0" smtClean="0"/>
              <a:t>Students find the activity ‘fun’</a:t>
            </a:r>
          </a:p>
          <a:p>
            <a:r>
              <a:rPr lang="en-CA" dirty="0" smtClean="0"/>
              <a:t>More ownership over the lab</a:t>
            </a:r>
          </a:p>
          <a:p>
            <a:r>
              <a:rPr lang="en-CA" dirty="0" smtClean="0"/>
              <a:t>Greater ease of recall for the formula and its applications since it is meaningful to them</a:t>
            </a:r>
            <a:r>
              <a:rPr lang="en-CA" dirty="0" smtClean="0"/>
              <a:t>.</a:t>
            </a:r>
          </a:p>
          <a:p>
            <a:r>
              <a:rPr lang="en-CA" dirty="0" smtClean="0"/>
              <a:t>Better able to identify with ecological studies.</a:t>
            </a:r>
            <a:endParaRPr lang="en-C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Overview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Who are we and </a:t>
            </a:r>
            <a:r>
              <a:rPr lang="en-US" dirty="0" smtClean="0"/>
              <a:t>our presentation rationale</a:t>
            </a:r>
            <a:endParaRPr lang="en-US" dirty="0" smtClean="0"/>
          </a:p>
          <a:p>
            <a:r>
              <a:rPr lang="en-US" dirty="0" smtClean="0"/>
              <a:t>Two spicy Ecology Activities</a:t>
            </a:r>
          </a:p>
          <a:p>
            <a:r>
              <a:rPr lang="en-US" dirty="0" smtClean="0"/>
              <a:t>5 Stations </a:t>
            </a:r>
          </a:p>
          <a:p>
            <a:pPr lvl="1"/>
            <a:r>
              <a:rPr lang="en-US" dirty="0" smtClean="0"/>
              <a:t>Probes and Planning Labs</a:t>
            </a:r>
          </a:p>
          <a:p>
            <a:pPr lvl="1"/>
            <a:r>
              <a:rPr lang="en-US" dirty="0" smtClean="0"/>
              <a:t>Inner City Labs</a:t>
            </a:r>
          </a:p>
          <a:p>
            <a:pPr lvl="1"/>
            <a:r>
              <a:rPr lang="en-US" dirty="0" smtClean="0"/>
              <a:t>Computer technology and ecology</a:t>
            </a:r>
          </a:p>
          <a:p>
            <a:pPr lvl="1"/>
            <a:r>
              <a:rPr lang="en-US" dirty="0" smtClean="0"/>
              <a:t>Philosophy and Ecology</a:t>
            </a:r>
          </a:p>
          <a:p>
            <a:pPr lvl="1"/>
            <a:r>
              <a:rPr lang="en-US" dirty="0" smtClean="0"/>
              <a:t>Data based Questions</a:t>
            </a:r>
          </a:p>
          <a:p>
            <a:r>
              <a:rPr lang="en-US" dirty="0" smtClean="0"/>
              <a:t>Wrap Up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Deadly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the end of this activity, students will:</a:t>
            </a:r>
          </a:p>
          <a:p>
            <a:pPr lvl="1"/>
            <a:r>
              <a:rPr lang="en-US" dirty="0" smtClean="0"/>
              <a:t>Give examples of ways in which pesticides enter food chains</a:t>
            </a:r>
          </a:p>
          <a:p>
            <a:pPr lvl="1"/>
            <a:r>
              <a:rPr lang="en-US" dirty="0" smtClean="0"/>
              <a:t>Describe possible consequences of pesticides entering food chains</a:t>
            </a:r>
          </a:p>
          <a:p>
            <a:pPr lvl="1"/>
            <a:r>
              <a:rPr lang="en-US" dirty="0" smtClean="0"/>
              <a:t>Understand the concept of Bioaccumulation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role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Butterfly sticker= grasshoppers</a:t>
            </a:r>
          </a:p>
          <a:p>
            <a:r>
              <a:rPr lang="en-US" dirty="0" smtClean="0"/>
              <a:t>Blue space sticker= shrews</a:t>
            </a:r>
          </a:p>
          <a:p>
            <a:r>
              <a:rPr lang="en-US" dirty="0" smtClean="0"/>
              <a:t>Happy face sticker = hawks</a:t>
            </a:r>
          </a:p>
          <a:p>
            <a:endParaRPr lang="en-US" dirty="0" smtClean="0"/>
          </a:p>
          <a:p>
            <a:r>
              <a:rPr lang="en-US" dirty="0" smtClean="0"/>
              <a:t>The ideal environment for this activity is outside, or in a gymnasium!!!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haw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857232"/>
            <a:ext cx="3736721" cy="2500306"/>
          </a:xfrm>
        </p:spPr>
      </p:pic>
      <p:pic>
        <p:nvPicPr>
          <p:cNvPr id="5" name="Picture 4" descr="grasshopp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3857628"/>
            <a:ext cx="3357586" cy="2620555"/>
          </a:xfrm>
          <a:prstGeom prst="rect">
            <a:avLst/>
          </a:prstGeom>
        </p:spPr>
      </p:pic>
      <p:pic>
        <p:nvPicPr>
          <p:cNvPr id="6" name="Picture 5" descr="shrew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4876" y="2500306"/>
            <a:ext cx="3929070" cy="2946803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>
          <a:xfrm>
            <a:off x="3500430" y="4286256"/>
            <a:ext cx="1714512" cy="10715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 Arrow 9"/>
          <p:cNvSpPr/>
          <p:nvPr/>
        </p:nvSpPr>
        <p:spPr>
          <a:xfrm>
            <a:off x="3286116" y="1857364"/>
            <a:ext cx="2071702" cy="8572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Biomagnification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572000"/>
          </a:xfrm>
        </p:spPr>
        <p:txBody>
          <a:bodyPr/>
          <a:lstStyle/>
          <a:p>
            <a:r>
              <a:rPr lang="en-CA" dirty="0" smtClean="0"/>
              <a:t>The process by which chemical substances become more concentrated at each tropic level</a:t>
            </a:r>
          </a:p>
          <a:p>
            <a:endParaRPr lang="en-US" dirty="0"/>
          </a:p>
        </p:txBody>
      </p:sp>
      <p:pic>
        <p:nvPicPr>
          <p:cNvPr id="4" name="Picture 3" descr="biomagnifica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2809846"/>
            <a:ext cx="6072230" cy="404815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Planning Lab Approach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What does this mean?</a:t>
            </a:r>
          </a:p>
          <a:p>
            <a:r>
              <a:rPr lang="en-CA" dirty="0" smtClean="0"/>
              <a:t>Inquiry-Based</a:t>
            </a:r>
          </a:p>
          <a:p>
            <a:r>
              <a:rPr lang="en-CA" dirty="0" smtClean="0"/>
              <a:t>More fun and interesting for the student</a:t>
            </a:r>
          </a:p>
          <a:p>
            <a:r>
              <a:rPr lang="en-CA" dirty="0" smtClean="0"/>
              <a:t>They feel more ‘ownership’ over their lab</a:t>
            </a:r>
            <a:endParaRPr lang="en-C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An example from our school: </a:t>
            </a:r>
            <a:br>
              <a:rPr lang="en-CA" dirty="0" smtClean="0"/>
            </a:br>
            <a:r>
              <a:rPr lang="en-CA" dirty="0" smtClean="0"/>
              <a:t>Mark-Recapture Planning Lab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Used to teach the Lincoln Index for estimating the size of a population </a:t>
            </a:r>
          </a:p>
          <a:p>
            <a:r>
              <a:rPr lang="en-CA" dirty="0" smtClean="0"/>
              <a:t>Formula  =  (n</a:t>
            </a:r>
            <a:r>
              <a:rPr lang="en-CA" baseline="-25000" dirty="0" smtClean="0"/>
              <a:t>1</a:t>
            </a:r>
            <a:r>
              <a:rPr lang="en-CA" dirty="0" smtClean="0"/>
              <a:t> × n</a:t>
            </a:r>
            <a:r>
              <a:rPr lang="en-CA" baseline="-25000" dirty="0" smtClean="0"/>
              <a:t>2</a:t>
            </a:r>
            <a:r>
              <a:rPr lang="en-CA" dirty="0" smtClean="0"/>
              <a:t>) / n</a:t>
            </a:r>
            <a:r>
              <a:rPr lang="en-CA" baseline="-25000" dirty="0" smtClean="0"/>
              <a:t>3</a:t>
            </a:r>
            <a:r>
              <a:rPr lang="en-CA" dirty="0" smtClean="0"/>
              <a:t> </a:t>
            </a:r>
          </a:p>
          <a:p>
            <a:r>
              <a:rPr lang="en-CA" dirty="0" smtClean="0"/>
              <a:t>n</a:t>
            </a:r>
            <a:r>
              <a:rPr lang="en-CA" baseline="-25000" dirty="0" smtClean="0"/>
              <a:t>1</a:t>
            </a:r>
            <a:r>
              <a:rPr lang="en-CA" dirty="0" smtClean="0"/>
              <a:t> = the number of individuals caught in the first trial.</a:t>
            </a:r>
          </a:p>
          <a:p>
            <a:r>
              <a:rPr lang="en-CA" dirty="0" smtClean="0"/>
              <a:t>n</a:t>
            </a:r>
            <a:r>
              <a:rPr lang="en-CA" baseline="-25000" dirty="0" smtClean="0"/>
              <a:t>2</a:t>
            </a:r>
            <a:r>
              <a:rPr lang="en-CA" dirty="0" smtClean="0"/>
              <a:t> = the number of individuals caught in the second trial.</a:t>
            </a:r>
          </a:p>
          <a:p>
            <a:r>
              <a:rPr lang="en-CA" dirty="0" smtClean="0"/>
              <a:t>n</a:t>
            </a:r>
            <a:r>
              <a:rPr lang="en-CA" baseline="-25000" dirty="0" smtClean="0"/>
              <a:t>3</a:t>
            </a:r>
            <a:r>
              <a:rPr lang="en-CA" dirty="0" smtClean="0"/>
              <a:t> = The number of individuals in the second trial which were marked.</a:t>
            </a:r>
          </a:p>
          <a:p>
            <a:endParaRPr lang="en-CA" dirty="0" smtClean="0"/>
          </a:p>
          <a:p>
            <a:endParaRPr lang="en-C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Instructions to students: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u="sng" dirty="0" smtClean="0"/>
              <a:t>Your task</a:t>
            </a:r>
            <a:r>
              <a:rPr lang="en-US" dirty="0" smtClean="0"/>
              <a:t>: To determine the number of students in a particular grade (will be determined by the teacher) using the mark-recapture method for determining population size.</a:t>
            </a:r>
            <a:endParaRPr lang="en-CA" dirty="0" smtClean="0"/>
          </a:p>
          <a:p>
            <a:r>
              <a:rPr lang="en-US" dirty="0" smtClean="0"/>
              <a:t> </a:t>
            </a:r>
            <a:endParaRPr lang="en-CA" dirty="0" smtClean="0"/>
          </a:p>
          <a:p>
            <a:r>
              <a:rPr lang="en-US" dirty="0" smtClean="0"/>
              <a:t>You will work with your group during class time to come up with a method by which to do this. </a:t>
            </a:r>
            <a:r>
              <a:rPr lang="en-US" u="sng" dirty="0" smtClean="0"/>
              <a:t>You will be required to spend time outside the classroom (</a:t>
            </a:r>
            <a:r>
              <a:rPr lang="en-US" u="sng" dirty="0" err="1" smtClean="0"/>
              <a:t>ie</a:t>
            </a:r>
            <a:r>
              <a:rPr lang="en-US" u="sng" dirty="0" smtClean="0"/>
              <a:t> lunch time) to conduct your actual sampling</a:t>
            </a:r>
            <a:r>
              <a:rPr lang="en-US" dirty="0" smtClean="0"/>
              <a:t>. </a:t>
            </a:r>
            <a:endParaRPr lang="en-C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76</TotalTime>
  <Words>325</Words>
  <Application>Microsoft Office PowerPoint</Application>
  <PresentationFormat>On-screen Show (4:3)</PresentationFormat>
  <Paragraphs>57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Verve</vt:lpstr>
      <vt:lpstr>Spicing Up Eco-Science in the Classroom!</vt:lpstr>
      <vt:lpstr>Presentation Overview </vt:lpstr>
      <vt:lpstr>Deadly Links</vt:lpstr>
      <vt:lpstr>Your role </vt:lpstr>
      <vt:lpstr>Slide 5</vt:lpstr>
      <vt:lpstr>Biomagnification</vt:lpstr>
      <vt:lpstr>Planning Lab Approach</vt:lpstr>
      <vt:lpstr>An example from our school:  Mark-Recapture Planning Lab</vt:lpstr>
      <vt:lpstr>Instructions to students:</vt:lpstr>
      <vt:lpstr>Ways that students do this</vt:lpstr>
      <vt:lpstr>Advantages</vt:lpstr>
    </vt:vector>
  </TitlesOfParts>
  <Company>BRANKSOME HALL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Spicing Up Eco-Science in the Classroom!</dc:title>
  <dc:creator>Branksome Hall</dc:creator>
  <cp:lastModifiedBy>Branksome Hall</cp:lastModifiedBy>
  <cp:revision>9</cp:revision>
  <dcterms:created xsi:type="dcterms:W3CDTF">2010-05-12T17:03:19Z</dcterms:created>
  <dcterms:modified xsi:type="dcterms:W3CDTF">2010-05-21T04:14:09Z</dcterms:modified>
</cp:coreProperties>
</file>